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2" r:id="rId13"/>
    <p:sldId id="274" r:id="rId14"/>
    <p:sldId id="266" r:id="rId15"/>
    <p:sldId id="267" r:id="rId16"/>
    <p:sldId id="268" r:id="rId17"/>
    <p:sldId id="269" r:id="rId18"/>
  </p:sldIdLst>
  <p:sldSz cx="9144000" cy="5143500" type="screen16x9"/>
  <p:notesSz cx="6858000" cy="9144000"/>
  <p:embeddedFontLst>
    <p:embeddedFont>
      <p:font typeface="Comfortaa" pitchFamily="2" charset="0"/>
      <p:regular r:id="rId20"/>
      <p:bold r:id="rId21"/>
    </p:embeddedFont>
    <p:embeddedFont>
      <p:font typeface="Helvetica Neue" panose="02000503000000020004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14"/>
    <p:restoredTop sz="79172"/>
  </p:normalViewPr>
  <p:slideViewPr>
    <p:cSldViewPr snapToGrid="0">
      <p:cViewPr varScale="1">
        <p:scale>
          <a:sx n="136" d="100"/>
          <a:sy n="136" d="100"/>
        </p:scale>
        <p:origin x="68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f3a8a0cfa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34f3a8a0cfa_2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Briefly introduce yourself and your project.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Mention that this project builds on an existing image captioning model with enhancements for content moderation and accessibility.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g34f3a8a0cfa_2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f3a8a0cfa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34f3a8a0cfa_2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This slide highlights the metrics we used to evaluate our system's performance.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For caption accuracy, we used BLEU scores — a standard metric in NLP that compares generated text with human-written references.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Our model achieved BLEU-1 of 0.58 and BLEU-2 of 0.41, which are solid results for a small-scale image captioning setup.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On the moderation side, we applied a basic keyword-matching filter to flag unsafe content in the generated captions.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While the model wasn't trained with harmful examples, this rule-based filter still flagged around 82% of manually curated unsafe captions, validating it as a functional proof-of-concept.</a:t>
            </a:r>
            <a:endParaRPr sz="1000" dirty="0"/>
          </a:p>
        </p:txBody>
      </p:sp>
      <p:sp>
        <p:nvSpPr>
          <p:cNvPr id="186" name="Google Shape;186;g34f3a8a0cfa_2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97B8F31A-7739-D742-AC22-259ED5436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f3a8a0cfa_2_125:notes">
            <a:extLst>
              <a:ext uri="{FF2B5EF4-FFF2-40B4-BE49-F238E27FC236}">
                <a16:creationId xmlns:a16="http://schemas.microsoft.com/office/drawing/2014/main" id="{537FC0E3-25B0-6BE9-71B3-E5E9DF559E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34f3a8a0cfa_2_125:notes">
            <a:extLst>
              <a:ext uri="{FF2B5EF4-FFF2-40B4-BE49-F238E27FC236}">
                <a16:creationId xmlns:a16="http://schemas.microsoft.com/office/drawing/2014/main" id="{F0D98884-164B-8B86-52BA-0F1A921CE4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Here, we demonstrate how the filtering logic works in action through our GUI.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first example is a safe caption: 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“two boys are playing soccer”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It passes through the system and is shown in green, both on-screen and as usable ALT text.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In contrast, if a caption includes sensitive keywords like 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“man holding knife”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the system immediately flags it, preventing its use as ALT text.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This highlights the system’s ability to distinguish between clean and potentially harmful outputs — even without training on harmful examples.</a:t>
            </a:r>
            <a:endParaRPr lang="en-US" dirty="0"/>
          </a:p>
        </p:txBody>
      </p:sp>
      <p:sp>
        <p:nvSpPr>
          <p:cNvPr id="186" name="Google Shape;186;g34f3a8a0cfa_2_125:notes">
            <a:extLst>
              <a:ext uri="{FF2B5EF4-FFF2-40B4-BE49-F238E27FC236}">
                <a16:creationId xmlns:a16="http://schemas.microsoft.com/office/drawing/2014/main" id="{ACAD2623-2A98-F38D-B5A1-D15EB906EE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191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DA5D5B01-481A-48F2-92D8-AA6E7C598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f3a8a0cfa_2_125:notes">
            <a:extLst>
              <a:ext uri="{FF2B5EF4-FFF2-40B4-BE49-F238E27FC236}">
                <a16:creationId xmlns:a16="http://schemas.microsoft.com/office/drawing/2014/main" id="{384F8C2A-54F4-DED1-5AA9-A52CBFF24B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34f3a8a0cfa_2_125:notes">
            <a:extLst>
              <a:ext uri="{FF2B5EF4-FFF2-40B4-BE49-F238E27FC236}">
                <a16:creationId xmlns:a16="http://schemas.microsoft.com/office/drawing/2014/main" id="{254A8FD9-2608-E5E5-5A18-68AC2DDA73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This slide showcases an additional feature: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similar image search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Once a caption is generated, users can click the 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“Find Similar”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button in the GUI.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This opens a browser window with a Google Image Search using the generated caption as the query.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It’s a simple yet powerful extension that increases interactivity and demonstrates how the captions can drive practical downstream applications — beyond just moderation and accessibility.</a:t>
            </a:r>
            <a:endParaRPr sz="1000" dirty="0"/>
          </a:p>
        </p:txBody>
      </p:sp>
      <p:sp>
        <p:nvSpPr>
          <p:cNvPr id="186" name="Google Shape;186;g34f3a8a0cfa_2_125:notes">
            <a:extLst>
              <a:ext uri="{FF2B5EF4-FFF2-40B4-BE49-F238E27FC236}">
                <a16:creationId xmlns:a16="http://schemas.microsoft.com/office/drawing/2014/main" id="{101A4638-2DC3-D2FB-FEEB-FB5C2BE026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9922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4f3a8a0cfa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34f3a8a0cfa_2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en-US" sz="1400" b="1" dirty="0" err="1"/>
              <a:t>Xception</a:t>
            </a:r>
            <a:r>
              <a:rPr lang="en-US" sz="1400" b="1" dirty="0"/>
              <a:t> outperformed VGG</a:t>
            </a:r>
            <a:r>
              <a:rPr lang="en-US" sz="1400" dirty="0"/>
              <a:t> in both speed and accuracy. </a:t>
            </a:r>
            <a:r>
              <a:rPr lang="en-US" sz="1400" dirty="0" err="1"/>
              <a:t>Xception’s</a:t>
            </a:r>
            <a:r>
              <a:rPr lang="en-US" sz="1400" dirty="0"/>
              <a:t> architecture helped capture finer image details, making the caption generation more precise.</a:t>
            </a:r>
          </a:p>
          <a:p>
            <a:pPr>
              <a:buNone/>
            </a:pPr>
            <a:r>
              <a:rPr lang="en-US" sz="1400" b="1" dirty="0"/>
              <a:t>Cleaning the captions</a:t>
            </a:r>
            <a:r>
              <a:rPr lang="en-US" sz="1400" dirty="0"/>
              <a:t> — by removing artifacts or unnecessary tokens — noticeably improved the overall model output.</a:t>
            </a:r>
          </a:p>
          <a:p>
            <a:pPr>
              <a:buNone/>
            </a:pPr>
            <a:r>
              <a:rPr lang="en-US" sz="1400" b="1" dirty="0"/>
              <a:t>Early overfitting</a:t>
            </a:r>
            <a:r>
              <a:rPr lang="en-US" sz="1400" dirty="0"/>
              <a:t> was observed during training but was effectively addressed through model tuning and regularization techniques.</a:t>
            </a:r>
          </a:p>
          <a:p>
            <a:r>
              <a:rPr lang="en-US" sz="1400" dirty="0"/>
              <a:t>While the model worked well overall, </a:t>
            </a:r>
            <a:r>
              <a:rPr lang="en-US" sz="1400" b="1" dirty="0"/>
              <a:t>some captions were still too generic</a:t>
            </a:r>
            <a:r>
              <a:rPr lang="en-US" sz="1400" dirty="0"/>
              <a:t>. In the future, we can apply </a:t>
            </a:r>
            <a:r>
              <a:rPr lang="en-US" sz="1400" b="1" dirty="0"/>
              <a:t>smarter filtering mechanisms</a:t>
            </a:r>
            <a:r>
              <a:rPr lang="en-US" sz="1400" dirty="0"/>
              <a:t> like </a:t>
            </a:r>
            <a:r>
              <a:rPr lang="en-US" sz="1400" b="1" dirty="0"/>
              <a:t>BERT</a:t>
            </a:r>
            <a:r>
              <a:rPr lang="en-US" sz="1400" dirty="0"/>
              <a:t> to better understand context and improve both caption diversity and content moderation.</a:t>
            </a:r>
          </a:p>
        </p:txBody>
      </p:sp>
      <p:sp>
        <p:nvSpPr>
          <p:cNvPr id="193" name="Google Shape;193;g34f3a8a0cfa_2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f3a8a0cfa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34f3a8a0cfa_2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tabLst/>
              <a:defRPr/>
            </a:pPr>
            <a:r>
              <a:rPr lang="en" sz="800" b="1" dirty="0"/>
              <a:t>New presenter notes </a:t>
            </a:r>
            <a:br>
              <a:rPr lang="en-US" sz="8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Our system successfully combines image captioning with moderation and accessibility.</a:t>
            </a:r>
            <a:br>
              <a:rPr lang="en-US" sz="1100" dirty="0"/>
            </a:b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It flags harmful content before upload and generates ALT text for compliant, inclusive content.</a:t>
            </a:r>
            <a:br>
              <a:rPr lang="en-US" sz="1100" dirty="0"/>
            </a:b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In future work, we aim to expand this to video/audio formats and integrate with real platforms like Instagram or Facebook.</a:t>
            </a:r>
            <a:br>
              <a:rPr lang="en-US" sz="1100" dirty="0"/>
            </a:br>
            <a:r>
              <a:rPr lang="en-US" sz="1100" b="0" i="0" u="none" strike="noStrike">
                <a:solidFill>
                  <a:srgbClr val="000000"/>
                </a:solidFill>
                <a:effectLst/>
                <a:latin typeface="-webkit-standard"/>
              </a:rPr>
              <a:t>We also plan to replace basic filtering with </a:t>
            </a:r>
            <a:r>
              <a:rPr lang="en-US" sz="1100" b="1" i="0" u="none" strike="noStrike">
                <a:solidFill>
                  <a:srgbClr val="000000"/>
                </a:solidFill>
                <a:effectLst/>
              </a:rPr>
              <a:t>context-aware NLP models</a:t>
            </a:r>
            <a:r>
              <a:rPr lang="en-US" sz="1100" b="0" i="0" u="none" strike="noStrike">
                <a:solidFill>
                  <a:srgbClr val="000000"/>
                </a:solidFill>
                <a:effectLst/>
                <a:latin typeface="-webkit-standard"/>
              </a:rPr>
              <a:t> to catch more nuanced harmful content.</a:t>
            </a:r>
            <a:endParaRPr lang="en-US"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endParaRPr lang="en-US"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Impact &amp; Future Improvements: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Practical solution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for improving content safety and accessibility.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Can be </a:t>
            </a: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integrated into existing platforms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for automated moderation.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Future expansion to </a:t>
            </a: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video and audio moderation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for broader content safety.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Integration with widely used platforms ensures </a:t>
            </a: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real-world impact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and scalability.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lang="en-US" sz="9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34f3a8a0cfa_2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f3a8a0cfa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34f3a8a0cfa_2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Real-Time Captioning &amp; Moderation:</a:t>
            </a:r>
            <a:endParaRPr sz="11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Integrates </a:t>
            </a: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automatic caption generation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 with </a:t>
            </a: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content moderation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 for enhanced online safety.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Improving Accessibility:</a:t>
            </a:r>
            <a:endParaRPr sz="11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Ensures </a:t>
            </a: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web content is more inclusive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 for visually impaired users.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Scalability &amp; Adaptability:</a:t>
            </a:r>
            <a:endParaRPr sz="11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The approach is </a:t>
            </a: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scalable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 and can be adapted for </a:t>
            </a: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various platforms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Can be easily </a:t>
            </a: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integrated into existing content moderation systems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8" name="Google Shape;208;g34f3a8a0cfa_2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f3a8a0cfa_2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g34f3a8a0cfa_2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f3a8a0cfa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34f3a8a0cfa_2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Content moderation is a key challenge in today’s social media landscape.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Most platforms still rely on users to report harmful images, which can be slow and inconsistent.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At the same time, accessibility is often overlooked — especially when websites skip adding proper ALT text for images, making it harder for visually impaired users to navigate online content.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Our motivation is to tackle both of these issues using one solution: image captioning.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If we can automatically describe an image, we can also detect if it contains something harmful, and simultaneously create ALT text that’s useful and inclusive.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34f3a8a0cfa_2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4f3a8a0cfa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34f3a8a0cfa_2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Our main goal is to enhance image captioning in a way that supports both content moderation and accessibility.</a:t>
            </a:r>
            <a:br>
              <a:rPr lang="en-US" sz="2800" dirty="0"/>
            </a:b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We aim to automatically detect harmful content before it’s shared, and also generate high-quality ALT text.</a:t>
            </a:r>
            <a:br>
              <a:rPr lang="en-US" sz="2800" dirty="0"/>
            </a:b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Our hypothesis is that a hybrid CNN-RNN model, trained on a curated dataset, can produce meaningful captions that describe the image accurately 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</a:rPr>
              <a:t>and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help detect unsafe content.</a:t>
            </a:r>
            <a:br>
              <a:rPr lang="en-US" sz="2800" dirty="0"/>
            </a:b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We believe this can make platforms both safer and more inclusive, especially for users who rely on screen readers.</a:t>
            </a:r>
            <a:endParaRPr sz="9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34f3a8a0cfa_2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f3a8a0cfa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34f3a8a0cfa_2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Current Issue: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Users can upload inappropriate content freely on social media platforms.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Lack of automated systems for efficient content moderation.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Reliance on manual intervention makes moderation slow and inconsistent.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Objective: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Automatically generate comprehensive text from images.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Detect inappropriate content in the generated text.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Prevent harmful uploads to create safer online environments.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Social Impact: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Improves accessibility for people with disabilities.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Enhances user experience by making content more inclusive.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Ensures equal access for visually impaired users.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Solution: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Automating content detection enhances moderation efficiency.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Helps create a safer and more accessible digital space for all users.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0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34f3a8a0cfa_2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f3a8a0cfa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34f3a8a0cfa_2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Existing literature gives us strong building blocks.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 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Show and Tell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model by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Vinyals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et al. introduced deep learning for caption generation using a CNN-RNN pipeline — this is the base we adopt and improve.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OpenAI’s 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CLIP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demonstrated impressive alignment between text and images, but it wasn’t designed to detect or filter harmful content.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On the accessibility side, WCAG provides clear standards for ALT text, but in practice, many sites still fail to meet them.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Finally, current moderation systems still rely heavily on user reports, which are slow and unreliable.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Our project brings these threads together: we generate captions that support both accessibility and moderation in real time.</a:t>
            </a:r>
            <a:endParaRPr dirty="0"/>
          </a:p>
        </p:txBody>
      </p:sp>
      <p:sp>
        <p:nvSpPr>
          <p:cNvPr id="146" name="Google Shape;146;g34f3a8a0cfa_2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f3a8a0cfa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34f3a8a0cfa_2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In our project, we use a 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hybrid CNN-RNN model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as the core engine.</a:t>
            </a:r>
            <a:br>
              <a:rPr lang="en-US" sz="2000" dirty="0"/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We chose 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</a:rPr>
              <a:t>Xception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for its speed and feature extraction quality — it’s pretrained on ImageNet, so we didn’t start from scratch.</a:t>
            </a:r>
            <a:br>
              <a:rPr lang="en-US" sz="2000" dirty="0"/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These extracted features are passed to an 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LSTM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which handles the sequential nature of language, generating captions word by word.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br>
              <a:rPr lang="en-US" sz="2000" dirty="0"/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Unlike traditional captioning tools, we enhance this output by running it through a 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filtering module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to catch harmful content.</a:t>
            </a:r>
            <a:br>
              <a:rPr lang="en-US" sz="2000" dirty="0"/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We also treat the final clean caption as 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ALT text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helping make images more accessible to users with visual impairments.</a:t>
            </a:r>
            <a:endParaRPr sz="1000" dirty="0"/>
          </a:p>
        </p:txBody>
      </p:sp>
      <p:sp>
        <p:nvSpPr>
          <p:cNvPr id="154" name="Google Shape;154;g34f3a8a0cfa_2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f3a8a0cfa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34f3a8a0cfa_2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Our pipeline starts with loading the 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image dataset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and a 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caption dataset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br>
              <a:rPr lang="en-US" sz="2000" dirty="0"/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We extract visual features using 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</a:rPr>
              <a:t>Xception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while text data is cleaned and tokenized for training.</a:t>
            </a:r>
            <a:br>
              <a:rPr lang="en-US" sz="2000" dirty="0"/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CNN-RNN model is trained on this paired data, and once trained, it can generate captions for new images.</a:t>
            </a:r>
            <a:br>
              <a:rPr lang="en-US" sz="2000" dirty="0"/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After the caption is generated, we 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don’t stop there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— we pass it through a 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filtering module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that flags inappropriate or harmful content.</a:t>
            </a:r>
            <a:br>
              <a:rPr lang="en-US" sz="2000" dirty="0"/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If flagged, the system raises a 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moderation alert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Otherwise, the caption is finalized as 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ALT text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making it accessible for screen readers.</a:t>
            </a:r>
            <a:br>
              <a:rPr lang="en-US" sz="2000" dirty="0"/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This last step ensures our tool addresses both safety and accessibility in real time.</a:t>
            </a:r>
            <a:endParaRPr sz="1000" dirty="0"/>
          </a:p>
        </p:txBody>
      </p:sp>
      <p:sp>
        <p:nvSpPr>
          <p:cNvPr id="162" name="Google Shape;162;g34f3a8a0cfa_2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f3a8a0cfa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34f3a8a0cfa_2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Once the caption is generated, we check it using a simple filter function.</a:t>
            </a:r>
            <a:br>
              <a:rPr lang="en-US" sz="1100" dirty="0"/>
            </a:b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If it contains harmful words, we show a warning.</a:t>
            </a:r>
            <a:br>
              <a:rPr lang="en-US" sz="1100" dirty="0"/>
            </a:b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If it's clean, we display it in green and treat it as ALT text.</a:t>
            </a:r>
            <a:br>
              <a:rPr lang="en-US" sz="1100" dirty="0"/>
            </a:br>
            <a:endParaRPr lang="en-US" sz="1100" b="0" i="0" u="none" strike="noStrike" dirty="0">
              <a:solidFill>
                <a:srgbClr val="000000"/>
              </a:solidFill>
              <a:effectLst/>
              <a:latin typeface="-webkit-standard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Right now, we're using a simple rule-based filter that checks for keywords like 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</a:rPr>
              <a:t>knife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or 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</a:rPr>
              <a:t>gun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br>
              <a:rPr lang="en-US" sz="1100" dirty="0"/>
            </a:b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This works well for a demo, especially since our model isn’t trained on harmful content.</a:t>
            </a:r>
            <a:br>
              <a:rPr lang="en-US" sz="1100" dirty="0"/>
            </a:b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But in future, we can replace this with a smarter filter — like a BERT-based classifier that understands context, not just keywords.</a:t>
            </a:r>
            <a:endParaRPr sz="7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34f3a8a0cfa_2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f3a8a0cfa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34f3a8a0cfa_2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Our GUI is built using Python. Users can upload an image, and the model generates a caption using the Hybrid model.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Once the caption is ready, it’s run through a moderation function to check for unsafe content.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If flagged, the caption is blocked and marked red. If clean, it’s shown in green and can be used as ALT text.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user can also translate the caption into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variaous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languages for now we have implemented Indian native languages Telugu and Tamil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We also implemented a feature for  finding similar images online.</a:t>
            </a:r>
            <a:endParaRPr sz="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34f3a8a0cfa_2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/ Image">
  <p:cSld name="Title w/ Imag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descr="A close up of a stop sign in front of a build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2753" b="1278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804350" y="2979413"/>
            <a:ext cx="6977990" cy="118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804350" y="1427566"/>
            <a:ext cx="6977990" cy="150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rial"/>
              <a:buNone/>
              <a:defRPr sz="5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6197" y="3597334"/>
            <a:ext cx="2031562" cy="1555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>
            <a:spLocks noGrp="1"/>
          </p:cNvSpPr>
          <p:nvPr>
            <p:ph type="pic" idx="2"/>
          </p:nvPr>
        </p:nvSpPr>
        <p:spPr>
          <a:xfrm>
            <a:off x="5046122" y="1090104"/>
            <a:ext cx="4097878" cy="2996946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65" name="Google Shape;65;p15"/>
          <p:cNvSpPr/>
          <p:nvPr/>
        </p:nvSpPr>
        <p:spPr>
          <a:xfrm rot="5400000">
            <a:off x="1093736" y="1112310"/>
            <a:ext cx="88525" cy="59854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749511" y="454478"/>
            <a:ext cx="3522838" cy="91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3"/>
          </p:nvPr>
        </p:nvSpPr>
        <p:spPr>
          <a:xfrm>
            <a:off x="749510" y="1716248"/>
            <a:ext cx="3522839" cy="2530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1804" y="4664906"/>
            <a:ext cx="2512196" cy="478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Vertical Text">
  <p:cSld name="2_Title and Vertical 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 rotWithShape="1">
          <a:blip r:embed="rId2">
            <a:alphaModFix/>
          </a:blip>
          <a:srcRect l="283" t="36405" r="6492" b="2161"/>
          <a:stretch/>
        </p:blipFill>
        <p:spPr>
          <a:xfrm>
            <a:off x="1" y="0"/>
            <a:ext cx="9143999" cy="4017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16"/>
          <p:cNvGrpSpPr/>
          <p:nvPr/>
        </p:nvGrpSpPr>
        <p:grpSpPr>
          <a:xfrm>
            <a:off x="0" y="3495635"/>
            <a:ext cx="9155430" cy="1658581"/>
            <a:chOff x="0" y="4947861"/>
            <a:chExt cx="12191999" cy="2211441"/>
          </a:xfrm>
        </p:grpSpPr>
        <p:sp>
          <p:nvSpPr>
            <p:cNvPr id="72" name="Google Shape;72;p16"/>
            <p:cNvSpPr/>
            <p:nvPr/>
          </p:nvSpPr>
          <p:spPr>
            <a:xfrm>
              <a:off x="0" y="5368194"/>
              <a:ext cx="12191999" cy="179110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6"/>
            <p:cNvSpPr/>
            <p:nvPr/>
          </p:nvSpPr>
          <p:spPr>
            <a:xfrm>
              <a:off x="1623294" y="4947861"/>
              <a:ext cx="1318438" cy="467833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505535" y="4160082"/>
            <a:ext cx="6352465" cy="66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1804" y="4664906"/>
            <a:ext cx="2512196" cy="478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804350" y="2779736"/>
            <a:ext cx="6977990" cy="132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804350" y="911412"/>
            <a:ext cx="6977990" cy="150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300"/>
              <a:buFont typeface="Arial"/>
              <a:buNone/>
              <a:defRPr sz="53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1804" y="4664906"/>
            <a:ext cx="2512196" cy="478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/ Image 2">
  <p:cSld name="Title w/ Image 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descr="A stop sign on the side of a build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6260" t="17228" r="2302" b="5614"/>
          <a:stretch/>
        </p:blipFill>
        <p:spPr>
          <a:xfrm>
            <a:off x="0" y="0"/>
            <a:ext cx="9144000" cy="513892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804350" y="2979413"/>
            <a:ext cx="6977990" cy="118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2"/>
          </p:nvPr>
        </p:nvSpPr>
        <p:spPr>
          <a:xfrm>
            <a:off x="804350" y="1427566"/>
            <a:ext cx="6977990" cy="150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rial"/>
              <a:buNone/>
              <a:defRPr sz="5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4" name="Google Shape;8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6197" y="3597334"/>
            <a:ext cx="2031562" cy="1555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/ Image 3">
  <p:cSld name="Title w/ Image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 rotWithShape="1">
          <a:blip r:embed="rId2">
            <a:alphaModFix/>
          </a:blip>
          <a:srcRect l="19175" t="38087" r="7733" b="135"/>
          <a:stretch/>
        </p:blipFill>
        <p:spPr>
          <a:xfrm>
            <a:off x="1" y="0"/>
            <a:ext cx="9143999" cy="515237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804350" y="2979413"/>
            <a:ext cx="6977990" cy="118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804350" y="1427566"/>
            <a:ext cx="6977990" cy="150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rial"/>
              <a:buNone/>
              <a:defRPr sz="5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9" name="Google Shape;8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6197" y="3597334"/>
            <a:ext cx="2031562" cy="1555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body" idx="1"/>
          </p:nvPr>
        </p:nvSpPr>
        <p:spPr>
          <a:xfrm>
            <a:off x="804350" y="936024"/>
            <a:ext cx="6977990" cy="2305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300"/>
              <a:buFont typeface="Arial"/>
              <a:buNone/>
              <a:defRPr sz="53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2" name="Google Shape;9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1804" y="4664906"/>
            <a:ext cx="2512196" cy="478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B Title ">
  <p:cSld name="1B Title 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>
            <a:spLocks noGrp="1"/>
          </p:cNvSpPr>
          <p:nvPr>
            <p:ph type="ctrTitle"/>
          </p:nvPr>
        </p:nvSpPr>
        <p:spPr>
          <a:xfrm>
            <a:off x="771024" y="926758"/>
            <a:ext cx="7551252" cy="2338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Helvetica Neue"/>
              <a:buNone/>
              <a:defRPr sz="33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5" name="Google Shape;95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1804" y="4664906"/>
            <a:ext cx="2512196" cy="478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/>
          <p:nvPr/>
        </p:nvSpPr>
        <p:spPr>
          <a:xfrm>
            <a:off x="0" y="102870"/>
            <a:ext cx="857250" cy="8709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2"/>
          <p:cNvSpPr>
            <a:spLocks noGrp="1"/>
          </p:cNvSpPr>
          <p:nvPr>
            <p:ph type="pic" idx="2"/>
          </p:nvPr>
        </p:nvSpPr>
        <p:spPr>
          <a:xfrm>
            <a:off x="1177673" y="1749011"/>
            <a:ext cx="3462612" cy="2525822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99" name="Google Shape;99;p22"/>
          <p:cNvSpPr/>
          <p:nvPr/>
        </p:nvSpPr>
        <p:spPr>
          <a:xfrm rot="5400000">
            <a:off x="949213" y="1634590"/>
            <a:ext cx="88526" cy="598547"/>
          </a:xfrm>
          <a:prstGeom prst="rect">
            <a:avLst/>
          </a:prstGeom>
          <a:solidFill>
            <a:srgbClr val="F5B93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"/>
          <p:cNvSpPr/>
          <p:nvPr/>
        </p:nvSpPr>
        <p:spPr>
          <a:xfrm>
            <a:off x="434431" y="433247"/>
            <a:ext cx="2928560" cy="2220317"/>
          </a:xfrm>
          <a:custGeom>
            <a:avLst/>
            <a:gdLst/>
            <a:ahLst/>
            <a:cxnLst/>
            <a:rect l="l" t="t" r="r" b="b"/>
            <a:pathLst>
              <a:path w="3904747" h="2960422" extrusionOk="0">
                <a:moveTo>
                  <a:pt x="0" y="0"/>
                </a:moveTo>
                <a:lnTo>
                  <a:pt x="3904747" y="0"/>
                </a:lnTo>
                <a:lnTo>
                  <a:pt x="3904747" y="2528622"/>
                </a:lnTo>
                <a:lnTo>
                  <a:pt x="2664228" y="2528622"/>
                </a:lnTo>
                <a:lnTo>
                  <a:pt x="2222240" y="2960422"/>
                </a:lnTo>
                <a:lnTo>
                  <a:pt x="1780252" y="2528622"/>
                </a:lnTo>
                <a:lnTo>
                  <a:pt x="0" y="252862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1"/>
          </p:nvPr>
        </p:nvSpPr>
        <p:spPr>
          <a:xfrm>
            <a:off x="694202" y="642775"/>
            <a:ext cx="2396029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body" idx="3"/>
          </p:nvPr>
        </p:nvSpPr>
        <p:spPr>
          <a:xfrm>
            <a:off x="4898421" y="1749011"/>
            <a:ext cx="3765340" cy="2530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3" name="Google Shape;10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1804" y="4664906"/>
            <a:ext cx="2512196" cy="478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>
            <a:spLocks noGrp="1"/>
          </p:cNvSpPr>
          <p:nvPr>
            <p:ph type="pic" idx="2"/>
          </p:nvPr>
        </p:nvSpPr>
        <p:spPr>
          <a:xfrm>
            <a:off x="0" y="0"/>
            <a:ext cx="4996819" cy="5152379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06" name="Google Shape;106;p23"/>
          <p:cNvSpPr/>
          <p:nvPr/>
        </p:nvSpPr>
        <p:spPr>
          <a:xfrm rot="5400000">
            <a:off x="5720638" y="1112310"/>
            <a:ext cx="88525" cy="59854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1"/>
          </p:nvPr>
        </p:nvSpPr>
        <p:spPr>
          <a:xfrm>
            <a:off x="5386546" y="454478"/>
            <a:ext cx="3449986" cy="91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3"/>
          </p:nvPr>
        </p:nvSpPr>
        <p:spPr>
          <a:xfrm>
            <a:off x="5378661" y="1716247"/>
            <a:ext cx="3457227" cy="2530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9" name="Google Shape;10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1804" y="4664906"/>
            <a:ext cx="2512196" cy="478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>
            <a:spLocks noGrp="1"/>
          </p:cNvSpPr>
          <p:nvPr>
            <p:ph type="pic" idx="2"/>
          </p:nvPr>
        </p:nvSpPr>
        <p:spPr>
          <a:xfrm>
            <a:off x="0" y="0"/>
            <a:ext cx="7045753" cy="5152379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12" name="Google Shape;112;p24"/>
          <p:cNvSpPr txBox="1">
            <a:spLocks noGrp="1"/>
          </p:cNvSpPr>
          <p:nvPr>
            <p:ph type="body" idx="1"/>
          </p:nvPr>
        </p:nvSpPr>
        <p:spPr>
          <a:xfrm>
            <a:off x="7241241" y="1629044"/>
            <a:ext cx="1566654" cy="264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3" name="Google Shape;113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45754" y="4743767"/>
            <a:ext cx="2098246" cy="399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5001768"/>
            <a:ext cx="996554" cy="141732"/>
          </a:xfrm>
          <a:prstGeom prst="rect">
            <a:avLst/>
          </a:prstGeom>
          <a:solidFill>
            <a:srgbClr val="001E6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1993107" y="5001768"/>
            <a:ext cx="996554" cy="141732"/>
          </a:xfrm>
          <a:prstGeom prst="rect">
            <a:avLst/>
          </a:prstGeom>
          <a:solidFill>
            <a:srgbClr val="D500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996554" y="5001768"/>
            <a:ext cx="996554" cy="141732"/>
          </a:xfrm>
          <a:prstGeom prst="rect">
            <a:avLst/>
          </a:prstGeom>
          <a:solidFill>
            <a:srgbClr val="41B6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2989660" y="5001768"/>
            <a:ext cx="996554" cy="141732"/>
          </a:xfrm>
          <a:prstGeom prst="rect">
            <a:avLst/>
          </a:prstGeom>
          <a:solidFill>
            <a:srgbClr val="FFB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99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99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99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99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99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99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99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99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99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99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99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>
            <a:spLocks noGrp="1"/>
          </p:cNvSpPr>
          <p:nvPr>
            <p:ph type="body" idx="1"/>
          </p:nvPr>
        </p:nvSpPr>
        <p:spPr>
          <a:xfrm>
            <a:off x="247331" y="4045427"/>
            <a:ext cx="2401425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" sz="1200" b="1">
                <a:latin typeface="Comfortaa"/>
                <a:ea typeface="Comfortaa"/>
                <a:cs typeface="Comfortaa"/>
                <a:sym typeface="Comfortaa"/>
              </a:rPr>
              <a:t>CS521 Project by:</a:t>
            </a:r>
            <a:br>
              <a:rPr lang="en" sz="1500" b="1"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Rohith Kumar</a:t>
            </a:r>
            <a:endParaRPr sz="1400" u="none" strike="noStrike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Rithwik Vamshi</a:t>
            </a:r>
            <a:endParaRPr sz="1400" b="1" u="none" strike="noStrik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0" name="Google Shape;120;p25"/>
          <p:cNvSpPr txBox="1">
            <a:spLocks noGrp="1"/>
          </p:cNvSpPr>
          <p:nvPr>
            <p:ph type="body" idx="2"/>
          </p:nvPr>
        </p:nvSpPr>
        <p:spPr>
          <a:xfrm>
            <a:off x="247331" y="167625"/>
            <a:ext cx="6376989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SzPct val="30434"/>
              <a:buNone/>
            </a:pPr>
            <a:r>
              <a:rPr lang="en" sz="1800" b="0" dirty="0">
                <a:latin typeface="Calibri" panose="020F0502020204030204" pitchFamily="34" charset="0"/>
                <a:ea typeface="Comfortaa"/>
                <a:cs typeface="Calibri" panose="020F0502020204030204" pitchFamily="34" charset="0"/>
                <a:sym typeface="Comfortaa"/>
              </a:rPr>
              <a:t>Enhancing Image Captioning: </a:t>
            </a:r>
            <a:br>
              <a:rPr lang="en" sz="1800" b="0" dirty="0">
                <a:latin typeface="Calibri" panose="020F0502020204030204" pitchFamily="34" charset="0"/>
                <a:ea typeface="Comfortaa"/>
                <a:cs typeface="Calibri" panose="020F0502020204030204" pitchFamily="34" charset="0"/>
                <a:sym typeface="Comfortaa"/>
              </a:rPr>
            </a:br>
            <a:r>
              <a:rPr lang="en" sz="1800" b="0" dirty="0">
                <a:latin typeface="Calibri" panose="020F0502020204030204" pitchFamily="34" charset="0"/>
                <a:ea typeface="Comfortaa"/>
                <a:cs typeface="Calibri" panose="020F0502020204030204" pitchFamily="34" charset="0"/>
                <a:sym typeface="Comfortaa"/>
              </a:rPr>
              <a:t>Content Moderation &amp; ALT Text Generation</a:t>
            </a:r>
            <a:endParaRPr sz="1800" b="0" dirty="0">
              <a:latin typeface="Calibri" panose="020F0502020204030204" pitchFamily="34" charset="0"/>
              <a:ea typeface="Comfortaa"/>
              <a:cs typeface="Calibri" panose="020F0502020204030204" pitchFamily="34" charset="0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>
            <a:spLocks noGrp="1"/>
          </p:cNvSpPr>
          <p:nvPr>
            <p:ph type="subTitle" idx="1"/>
          </p:nvPr>
        </p:nvSpPr>
        <p:spPr>
          <a:xfrm>
            <a:off x="670103" y="891772"/>
            <a:ext cx="5212274" cy="91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3000"/>
              <a:buNone/>
            </a:pPr>
            <a:r>
              <a:rPr lang="en" sz="2600"/>
              <a:t>Evaluation</a:t>
            </a:r>
            <a:endParaRPr sz="2600"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3000"/>
              <a:buNone/>
            </a:pPr>
            <a:endParaRPr sz="2600"/>
          </a:p>
        </p:txBody>
      </p:sp>
      <p:sp>
        <p:nvSpPr>
          <p:cNvPr id="189" name="Google Shape;189;p34"/>
          <p:cNvSpPr txBox="1">
            <a:spLocks noGrp="1"/>
          </p:cNvSpPr>
          <p:nvPr>
            <p:ph type="body" idx="3"/>
          </p:nvPr>
        </p:nvSpPr>
        <p:spPr>
          <a:xfrm>
            <a:off x="670103" y="1537940"/>
            <a:ext cx="6154570" cy="304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03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lang="en" sz="1300" b="1" dirty="0">
                <a:solidFill>
                  <a:srgbClr val="323332"/>
                </a:solidFill>
              </a:rPr>
              <a:t>Metrics Used:</a:t>
            </a:r>
            <a:endParaRPr sz="1300" dirty="0"/>
          </a:p>
          <a:p>
            <a:pPr marL="431800" lvl="0" indent="-222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" sz="1300" dirty="0">
                <a:solidFill>
                  <a:srgbClr val="323332"/>
                </a:solidFill>
              </a:rPr>
              <a:t>BLEU Score (for caption accuracy)</a:t>
            </a:r>
            <a:endParaRPr sz="1300" dirty="0"/>
          </a:p>
          <a:p>
            <a:pPr marL="431800" lvl="0" indent="-222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" sz="1300" dirty="0">
                <a:solidFill>
                  <a:srgbClr val="323332"/>
                </a:solidFill>
              </a:rPr>
              <a:t>Precision/Recall (for harmful content detection)</a:t>
            </a:r>
          </a:p>
          <a:p>
            <a:pPr marL="20955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300"/>
            </a:pPr>
            <a:endParaRPr sz="1300" dirty="0"/>
          </a:p>
          <a:p>
            <a:pPr marL="203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lang="en" sz="1300" b="1" dirty="0">
                <a:solidFill>
                  <a:srgbClr val="323332"/>
                </a:solidFill>
              </a:rPr>
              <a:t>Results:</a:t>
            </a:r>
            <a:endParaRPr sz="1300" dirty="0"/>
          </a:p>
          <a:p>
            <a:pPr marL="431800" lvl="0" indent="-222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" sz="1300" dirty="0">
                <a:solidFill>
                  <a:srgbClr val="323332"/>
                </a:solidFill>
              </a:rPr>
              <a:t>BLEU-1: 0.58 | BLEU-2: 0.41</a:t>
            </a:r>
            <a:endParaRPr sz="1300" dirty="0"/>
          </a:p>
          <a:p>
            <a:pPr marL="431800" lvl="0" indent="-222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" sz="1300" dirty="0">
                <a:solidFill>
                  <a:srgbClr val="323332"/>
                </a:solidFill>
              </a:rPr>
              <a:t>Harmful content flagged with ~82% accuracy</a:t>
            </a:r>
          </a:p>
          <a:p>
            <a:pPr marL="20955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300"/>
            </a:pPr>
            <a:endParaRPr sz="1300" dirty="0"/>
          </a:p>
          <a:p>
            <a:pPr marL="203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lang="en" sz="1300" b="1" dirty="0">
                <a:solidFill>
                  <a:srgbClr val="323332"/>
                </a:solidFill>
              </a:rPr>
              <a:t>Moderation:</a:t>
            </a:r>
            <a:endParaRPr sz="1300" dirty="0"/>
          </a:p>
          <a:p>
            <a:pPr marL="431800" lvl="0" indent="-222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" sz="1300" dirty="0">
                <a:solidFill>
                  <a:srgbClr val="323332"/>
                </a:solidFill>
              </a:rPr>
              <a:t>Simple rule-based filtering on captions using keywords</a:t>
            </a:r>
            <a:endParaRPr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0F3409A2-BC5B-2E60-85F4-D853295D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>
            <a:extLst>
              <a:ext uri="{FF2B5EF4-FFF2-40B4-BE49-F238E27FC236}">
                <a16:creationId xmlns:a16="http://schemas.microsoft.com/office/drawing/2014/main" id="{1171EDFF-32B9-6F81-9438-B1A1E44D551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0103" y="891772"/>
            <a:ext cx="5212274" cy="91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3000"/>
              <a:buNone/>
            </a:pPr>
            <a:r>
              <a:rPr lang="en" sz="2600" dirty="0"/>
              <a:t>Results</a:t>
            </a:r>
            <a:endParaRPr sz="2600" dirty="0"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3000"/>
              <a:buNone/>
            </a:pPr>
            <a:endParaRPr sz="2600" dirty="0"/>
          </a:p>
        </p:txBody>
      </p:sp>
      <p:sp>
        <p:nvSpPr>
          <p:cNvPr id="189" name="Google Shape;189;p34">
            <a:extLst>
              <a:ext uri="{FF2B5EF4-FFF2-40B4-BE49-F238E27FC236}">
                <a16:creationId xmlns:a16="http://schemas.microsoft.com/office/drawing/2014/main" id="{CB5F6237-B1DD-1B1A-EABA-5FF9539546C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70103" y="1537940"/>
            <a:ext cx="6154570" cy="324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03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lang="en-US" sz="1300" b="1" dirty="0">
                <a:solidFill>
                  <a:srgbClr val="323332"/>
                </a:solidFill>
              </a:rPr>
              <a:t>Captioning:</a:t>
            </a:r>
          </a:p>
          <a:p>
            <a:pPr marL="48895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323332"/>
                </a:solidFill>
              </a:rPr>
              <a:t>Strong BLEU scores  </a:t>
            </a:r>
          </a:p>
          <a:p>
            <a:pPr marL="48895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323332"/>
                </a:solidFill>
              </a:rPr>
              <a:t>Captions clear and relevant  </a:t>
            </a:r>
          </a:p>
          <a:p>
            <a:pPr marL="203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endParaRPr lang="en-US" sz="1300" dirty="0">
              <a:solidFill>
                <a:srgbClr val="323332"/>
              </a:solidFill>
            </a:endParaRPr>
          </a:p>
          <a:p>
            <a:pPr marL="203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lang="en-US" sz="1300" b="1" dirty="0">
                <a:solidFill>
                  <a:srgbClr val="323332"/>
                </a:solidFill>
              </a:rPr>
              <a:t>Moderation:</a:t>
            </a:r>
          </a:p>
          <a:p>
            <a:pPr marL="48895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323332"/>
                </a:solidFill>
              </a:rPr>
              <a:t>82% of harmful captions flagged  </a:t>
            </a:r>
          </a:p>
          <a:p>
            <a:pPr marL="48895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323332"/>
                </a:solidFill>
              </a:rPr>
              <a:t>Safe captions used as ALT text  </a:t>
            </a:r>
          </a:p>
          <a:p>
            <a:pPr marL="203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endParaRPr lang="en-US" sz="1300" dirty="0">
              <a:solidFill>
                <a:srgbClr val="323332"/>
              </a:solidFill>
            </a:endParaRPr>
          </a:p>
          <a:p>
            <a:pPr marL="203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lang="en-US" sz="1300" b="1" dirty="0">
                <a:solidFill>
                  <a:srgbClr val="323332"/>
                </a:solidFill>
              </a:rPr>
              <a:t>Examples if Inappropriate content is given to the GUI</a:t>
            </a:r>
            <a:r>
              <a:rPr lang="en-US" sz="1300" dirty="0">
                <a:solidFill>
                  <a:srgbClr val="323332"/>
                </a:solidFill>
              </a:rPr>
              <a:t>:</a:t>
            </a:r>
          </a:p>
          <a:p>
            <a:pPr marL="203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lang="en-US" sz="1300" dirty="0">
                <a:solidFill>
                  <a:srgbClr val="323332"/>
                </a:solidFill>
              </a:rPr>
              <a:t>• “Man holding knife” → ⚠ Flagged  </a:t>
            </a:r>
          </a:p>
          <a:p>
            <a:pPr marL="203200" indent="0">
              <a:lnSpc>
                <a:spcPct val="90000"/>
              </a:lnSpc>
              <a:buSzPts val="1300"/>
            </a:pPr>
            <a:r>
              <a:rPr lang="en-US" sz="1300" dirty="0">
                <a:solidFill>
                  <a:srgbClr val="323332"/>
                </a:solidFill>
              </a:rPr>
              <a:t>• “two boys are playing soccer” → </a:t>
            </a:r>
            <a:r>
              <a:rPr lang="en" sz="1300" dirty="0">
                <a:solidFill>
                  <a:srgbClr val="323332"/>
                </a:solidFill>
              </a:rPr>
              <a:t>✅ Clean Caption</a:t>
            </a:r>
            <a:endParaRPr lang="en-US" sz="1300" dirty="0">
              <a:solidFill>
                <a:srgbClr val="323332"/>
              </a:solidFill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3F381E-D08F-A1F9-F449-3725EAC54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19" y="1069938"/>
            <a:ext cx="3301393" cy="276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99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1CD2C649-8256-D0C1-7C4B-26127DD9F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>
            <a:extLst>
              <a:ext uri="{FF2B5EF4-FFF2-40B4-BE49-F238E27FC236}">
                <a16:creationId xmlns:a16="http://schemas.microsoft.com/office/drawing/2014/main" id="{4C76B61A-6F97-08C1-484A-7DDA0809344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0103" y="891772"/>
            <a:ext cx="5212274" cy="91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3000"/>
              <a:buNone/>
            </a:pPr>
            <a:r>
              <a:rPr lang="en" sz="2600" dirty="0"/>
              <a:t>Results</a:t>
            </a:r>
            <a:endParaRPr sz="2600" dirty="0"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3000"/>
              <a:buNone/>
            </a:pPr>
            <a:endParaRPr sz="2600" dirty="0"/>
          </a:p>
        </p:txBody>
      </p:sp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5475A60D-DD60-C9B8-B1CA-81F1C9D94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63" y="1615558"/>
            <a:ext cx="6986473" cy="291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16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>
            <a:spLocks noGrp="1"/>
          </p:cNvSpPr>
          <p:nvPr>
            <p:ph type="subTitle" idx="1"/>
          </p:nvPr>
        </p:nvSpPr>
        <p:spPr>
          <a:xfrm>
            <a:off x="670103" y="891772"/>
            <a:ext cx="5212274" cy="91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3000"/>
              <a:buNone/>
            </a:pPr>
            <a:r>
              <a:rPr lang="en" sz="2600" dirty="0"/>
              <a:t>Discussions</a:t>
            </a:r>
            <a:endParaRPr sz="2600" dirty="0"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3000"/>
              <a:buNone/>
            </a:pPr>
            <a:endParaRPr sz="2600" dirty="0"/>
          </a:p>
        </p:txBody>
      </p:sp>
      <p:sp>
        <p:nvSpPr>
          <p:cNvPr id="196" name="Google Shape;196;p35"/>
          <p:cNvSpPr txBox="1">
            <a:spLocks noGrp="1"/>
          </p:cNvSpPr>
          <p:nvPr>
            <p:ph type="body" idx="3"/>
          </p:nvPr>
        </p:nvSpPr>
        <p:spPr>
          <a:xfrm>
            <a:off x="670103" y="1537940"/>
            <a:ext cx="6154570" cy="304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165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 sz="1300" b="1" dirty="0">
                <a:solidFill>
                  <a:srgbClr val="323332"/>
                </a:solidFill>
              </a:rPr>
              <a:t>Observations:</a:t>
            </a:r>
          </a:p>
          <a:p>
            <a:pPr marL="342900" lvl="0" indent="-165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 sz="1300" dirty="0">
                <a:solidFill>
                  <a:srgbClr val="323332"/>
                </a:solidFill>
              </a:rPr>
              <a:t>• </a:t>
            </a:r>
            <a:r>
              <a:rPr lang="en-US" sz="1300" dirty="0" err="1">
                <a:solidFill>
                  <a:srgbClr val="323332"/>
                </a:solidFill>
              </a:rPr>
              <a:t>Xception</a:t>
            </a:r>
            <a:r>
              <a:rPr lang="en-US" sz="1300" dirty="0">
                <a:solidFill>
                  <a:srgbClr val="323332"/>
                </a:solidFill>
              </a:rPr>
              <a:t> outperformed VGG  </a:t>
            </a:r>
          </a:p>
          <a:p>
            <a:pPr marL="342900" lvl="0" indent="-165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 sz="1300" dirty="0">
                <a:solidFill>
                  <a:srgbClr val="323332"/>
                </a:solidFill>
              </a:rPr>
              <a:t>• Clean captions improved quality  </a:t>
            </a:r>
          </a:p>
          <a:p>
            <a:pPr marL="342900" lvl="0" indent="-165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 sz="1300" dirty="0">
                <a:solidFill>
                  <a:srgbClr val="323332"/>
                </a:solidFill>
              </a:rPr>
              <a:t>• GUI was user-friendly</a:t>
            </a:r>
          </a:p>
          <a:p>
            <a:pPr marL="342900" lvl="0" indent="-165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 lang="en-US" sz="1300" dirty="0">
              <a:solidFill>
                <a:srgbClr val="323332"/>
              </a:solidFill>
            </a:endParaRPr>
          </a:p>
          <a:p>
            <a:pPr marL="342900" lvl="0" indent="-165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 sz="1300" b="1" dirty="0">
                <a:solidFill>
                  <a:srgbClr val="323332"/>
                </a:solidFill>
              </a:rPr>
              <a:t>Insights:</a:t>
            </a:r>
          </a:p>
          <a:p>
            <a:pPr marL="342900" lvl="0" indent="-165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 sz="1300" dirty="0">
                <a:solidFill>
                  <a:srgbClr val="323332"/>
                </a:solidFill>
              </a:rPr>
              <a:t>• Some captions too generic  </a:t>
            </a:r>
          </a:p>
          <a:p>
            <a:pPr marL="342900" lvl="0" indent="-165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 sz="1300" dirty="0">
                <a:solidFill>
                  <a:srgbClr val="323332"/>
                </a:solidFill>
              </a:rPr>
              <a:t>• Early overfitting was resolved with tuning</a:t>
            </a:r>
          </a:p>
          <a:p>
            <a:pPr marL="342900" lvl="0" indent="-165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 lang="en-US" sz="1300" dirty="0">
              <a:solidFill>
                <a:srgbClr val="323332"/>
              </a:solidFill>
            </a:endParaRPr>
          </a:p>
          <a:p>
            <a:pPr marL="342900" lvl="0" indent="-165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 sz="1300" b="1" dirty="0">
                <a:solidFill>
                  <a:srgbClr val="323332"/>
                </a:solidFill>
              </a:rPr>
              <a:t>Next step: </a:t>
            </a:r>
            <a:r>
              <a:rPr lang="en-US" sz="1300" dirty="0">
                <a:solidFill>
                  <a:srgbClr val="323332"/>
                </a:solidFill>
              </a:rPr>
              <a:t>Use smarter filters (like BERT) for better moderation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359" y="1950720"/>
            <a:ext cx="3052443" cy="213633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6"/>
          <p:cNvSpPr txBox="1"/>
          <p:nvPr/>
        </p:nvSpPr>
        <p:spPr>
          <a:xfrm>
            <a:off x="749511" y="454478"/>
            <a:ext cx="3522838" cy="91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Outcome &amp; </a:t>
            </a:r>
            <a:br>
              <a:rPr lang="en" sz="26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6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 Work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6"/>
          <p:cNvSpPr txBox="1"/>
          <p:nvPr/>
        </p:nvSpPr>
        <p:spPr>
          <a:xfrm>
            <a:off x="568652" y="1556250"/>
            <a:ext cx="5537508" cy="25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0" indent="-165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rgbClr val="3233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Outcome:</a:t>
            </a:r>
          </a:p>
          <a:p>
            <a:pPr marL="342900" marR="0" lvl="0" indent="-165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i="0" u="none" strike="noStrike" cap="none" dirty="0">
                <a:solidFill>
                  <a:srgbClr val="3233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Enabled real-time content moderation and ALT text generation.  </a:t>
            </a:r>
          </a:p>
          <a:p>
            <a:pPr marL="342900" marR="0" lvl="0" indent="-165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i="0" u="none" strike="noStrike" cap="none" dirty="0">
                <a:solidFill>
                  <a:srgbClr val="3233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Supports safer uploads and improved accessibility.</a:t>
            </a:r>
          </a:p>
          <a:p>
            <a:pPr marL="342900" marR="0" lvl="0" indent="-165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i="0" u="none" strike="noStrike" cap="none" dirty="0">
                <a:solidFill>
                  <a:srgbClr val="3233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Works as a tool for both social media and web platforms.</a:t>
            </a:r>
          </a:p>
          <a:p>
            <a:pPr marL="342900" marR="0" lvl="0" indent="-165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lang="en-US" sz="1300" i="0" u="none" strike="noStrike" cap="none" dirty="0">
              <a:solidFill>
                <a:srgbClr val="32333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165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rgbClr val="3233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 Work:</a:t>
            </a:r>
          </a:p>
          <a:p>
            <a:pPr marL="342900" marR="0" lvl="0" indent="-165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i="0" u="none" strike="noStrike" cap="none" dirty="0">
                <a:solidFill>
                  <a:srgbClr val="3233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Extend to video/audio captioning and moderation. </a:t>
            </a:r>
          </a:p>
          <a:p>
            <a:pPr marL="342900" marR="0" lvl="0" indent="-165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i="0" u="none" strike="noStrike" cap="none" dirty="0">
                <a:solidFill>
                  <a:srgbClr val="3233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Integrate with platforms like Instagram, Facebook.</a:t>
            </a:r>
          </a:p>
          <a:p>
            <a:pPr marL="342900" marR="0" lvl="0" indent="-165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i="0" u="none" strike="noStrike" cap="none" dirty="0">
                <a:solidFill>
                  <a:srgbClr val="3233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Explore advanced NLP models for smarter filtering.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>
            <a:spLocks noGrp="1"/>
          </p:cNvSpPr>
          <p:nvPr>
            <p:ph type="subTitle" idx="1"/>
          </p:nvPr>
        </p:nvSpPr>
        <p:spPr>
          <a:xfrm>
            <a:off x="749511" y="454478"/>
            <a:ext cx="3522838" cy="91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ts val="3000"/>
              <a:buNone/>
            </a:pPr>
            <a:r>
              <a:rPr lang="en" sz="2600"/>
              <a:t>Conclusion</a:t>
            </a:r>
            <a:endParaRPr sz="2600"/>
          </a:p>
        </p:txBody>
      </p:sp>
      <p:sp>
        <p:nvSpPr>
          <p:cNvPr id="211" name="Google Shape;211;p37"/>
          <p:cNvSpPr txBox="1">
            <a:spLocks noGrp="1"/>
          </p:cNvSpPr>
          <p:nvPr>
            <p:ph type="body" idx="3"/>
          </p:nvPr>
        </p:nvSpPr>
        <p:spPr>
          <a:xfrm>
            <a:off x="749509" y="1716248"/>
            <a:ext cx="7428136" cy="2530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81000" lvl="0" indent="-2857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323332"/>
                </a:solidFill>
              </a:rPr>
              <a:t>Enhancing image captioning for </a:t>
            </a:r>
            <a:r>
              <a:rPr lang="en-US" sz="1400" dirty="0">
                <a:solidFill>
                  <a:srgbClr val="323332"/>
                </a:solidFill>
              </a:rPr>
              <a:t>safer, more inclusive</a:t>
            </a:r>
            <a:r>
              <a:rPr lang="en-US" sz="1400" b="0" dirty="0">
                <a:solidFill>
                  <a:srgbClr val="323332"/>
                </a:solidFill>
              </a:rPr>
              <a:t> digital spaces.</a:t>
            </a:r>
            <a:endParaRPr lang="en-US" sz="1700" dirty="0"/>
          </a:p>
          <a:p>
            <a:pPr marL="628650" lvl="0" indent="-2857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323332"/>
              </a:solidFill>
            </a:endParaRPr>
          </a:p>
          <a:p>
            <a:pPr marL="381000" lvl="0" indent="-2857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323332"/>
                </a:solidFill>
              </a:rPr>
              <a:t>Improving </a:t>
            </a:r>
            <a:r>
              <a:rPr lang="en-US" sz="1400" dirty="0">
                <a:solidFill>
                  <a:srgbClr val="323332"/>
                </a:solidFill>
              </a:rPr>
              <a:t>content moderation and accessibility</a:t>
            </a:r>
            <a:r>
              <a:rPr lang="en-US" sz="1400" b="0" dirty="0">
                <a:solidFill>
                  <a:srgbClr val="323332"/>
                </a:solidFill>
              </a:rPr>
              <a:t> in an automated way.</a:t>
            </a:r>
            <a:endParaRPr lang="en-US" sz="1700" dirty="0"/>
          </a:p>
          <a:p>
            <a:pPr marL="628650" lvl="0" indent="-2857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323332"/>
              </a:solidFill>
            </a:endParaRPr>
          </a:p>
          <a:p>
            <a:pPr marL="381000" lvl="0" indent="-2857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323332"/>
                </a:solidFill>
              </a:rPr>
              <a:t>Scalable and adaptable for broader real-world applications.</a:t>
            </a:r>
            <a:endParaRPr lang="en-US" sz="1400" dirty="0">
              <a:solidFill>
                <a:srgbClr val="32333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>
            <a:spLocks noGrp="1"/>
          </p:cNvSpPr>
          <p:nvPr>
            <p:ph type="body" idx="1"/>
          </p:nvPr>
        </p:nvSpPr>
        <p:spPr>
          <a:xfrm>
            <a:off x="505535" y="4160082"/>
            <a:ext cx="6352465" cy="66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5E2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00B5E2"/>
                </a:solidFill>
              </a:rPr>
              <a:t>THANK YOU!!</a:t>
            </a:r>
            <a:endParaRPr sz="3600" b="1" i="0" u="none" strike="noStrike" cap="none">
              <a:solidFill>
                <a:srgbClr val="00B5E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subTitle" idx="1"/>
          </p:nvPr>
        </p:nvSpPr>
        <p:spPr>
          <a:xfrm>
            <a:off x="749511" y="454478"/>
            <a:ext cx="3522838" cy="91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en" sz="2600" b="1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Introduction &amp; Motivation</a:t>
            </a:r>
            <a:endParaRPr sz="2600"/>
          </a:p>
        </p:txBody>
      </p:sp>
      <p:sp>
        <p:nvSpPr>
          <p:cNvPr id="127" name="Google Shape;127;p26"/>
          <p:cNvSpPr txBox="1"/>
          <p:nvPr/>
        </p:nvSpPr>
        <p:spPr>
          <a:xfrm>
            <a:off x="550925" y="1662166"/>
            <a:ext cx="8342775" cy="3026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rtl="0">
              <a:lnSpc>
                <a:spcPct val="16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b="1" i="0" u="none" strike="noStrike" cap="none" dirty="0">
                <a:solidFill>
                  <a:srgbClr val="32333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     1. </a:t>
            </a:r>
            <a:r>
              <a:rPr lang="en" b="0" i="0" u="none" strike="noStrike" cap="none" dirty="0">
                <a:solidFill>
                  <a:srgbClr val="32333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Present content moderation largely relies on user reports for filtering harmful content.</a:t>
            </a:r>
            <a:endParaRPr b="0" i="0" u="none" strike="noStrike" cap="none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  <a:p>
            <a:pPr marL="0" marR="0" lvl="0" indent="0" rtl="0">
              <a:lnSpc>
                <a:spcPct val="16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b="1" i="0" u="none" strike="noStrike" cap="none" dirty="0">
                <a:solidFill>
                  <a:srgbClr val="32333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     2. </a:t>
            </a:r>
            <a:r>
              <a:rPr lang="en" b="0" i="0" u="none" strike="noStrike" cap="none" dirty="0">
                <a:solidFill>
                  <a:srgbClr val="32333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Many websites overlook proper ALT text, limiting accessibility for visually impaired users.</a:t>
            </a:r>
          </a:p>
          <a:p>
            <a:pPr marL="0" marR="0" lvl="0" indent="0" rtl="0">
              <a:lnSpc>
                <a:spcPct val="16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  <a:p>
            <a:pPr marL="495300" marR="0" lvl="0" indent="-285750" rtl="0">
              <a:lnSpc>
                <a:spcPct val="16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Wingdings" pitchFamily="2" charset="2"/>
              <a:buChar char="Ø"/>
            </a:pPr>
            <a:r>
              <a:rPr lang="en" b="0" i="0" u="none" strike="noStrike" cap="none" dirty="0">
                <a:solidFill>
                  <a:srgbClr val="32333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Automated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Image captioning presents a unified solution to both challenges by enabling automated moderation and enhancing web accessibility.</a:t>
            </a:r>
            <a:endParaRPr b="0" i="0" u="none" strike="noStrike" cap="none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subTitle" idx="1"/>
          </p:nvPr>
        </p:nvSpPr>
        <p:spPr>
          <a:xfrm>
            <a:off x="749511" y="454478"/>
            <a:ext cx="3522838" cy="91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en" sz="2600" b="1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Goal &amp; Hypothesis</a:t>
            </a:r>
            <a:endParaRPr sz="2600"/>
          </a:p>
        </p:txBody>
      </p:sp>
      <p:sp>
        <p:nvSpPr>
          <p:cNvPr id="134" name="Google Shape;134;p27"/>
          <p:cNvSpPr txBox="1"/>
          <p:nvPr/>
        </p:nvSpPr>
        <p:spPr>
          <a:xfrm>
            <a:off x="749511" y="1769873"/>
            <a:ext cx="8342775" cy="2301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85750" indent="-285750">
              <a:lnSpc>
                <a:spcPct val="200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rgbClr val="3233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Strengthen image captioning to enable real-time moderation and ALT text generation.</a:t>
            </a:r>
          </a:p>
          <a:p>
            <a:pPr marL="285750" indent="-285750">
              <a:lnSpc>
                <a:spcPct val="200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rgbClr val="3233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Detect harmful/inappropriate content.</a:t>
            </a:r>
            <a:endParaRPr lang="en-US" dirty="0"/>
          </a:p>
          <a:p>
            <a:pPr marL="285750" marR="0" lvl="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" b="0" i="0" u="none" strike="noStrike" cap="none" dirty="0">
                <a:solidFill>
                  <a:srgbClr val="3233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Hybrid CNN-RNN models can effectively describe images and support content filtering.</a:t>
            </a:r>
          </a:p>
          <a:p>
            <a:pPr marL="285750" marR="0" lvl="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" b="0" i="0" u="none" strike="noStrike" cap="none" dirty="0">
                <a:solidFill>
                  <a:srgbClr val="3233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Accurate captions can reduce dependence on manual moderation and improve inclusion.</a:t>
            </a:r>
            <a:endParaRPr b="0" i="0" u="none" strike="noStrike" cap="none" dirty="0">
              <a:solidFill>
                <a:srgbClr val="32333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8" descr="A diagram of a circle with text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1806" t="26342" r="12227" b="2320"/>
          <a:stretch/>
        </p:blipFill>
        <p:spPr>
          <a:xfrm>
            <a:off x="4871653" y="1716248"/>
            <a:ext cx="4097878" cy="177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8"/>
          <p:cNvSpPr txBox="1">
            <a:spLocks noGrp="1"/>
          </p:cNvSpPr>
          <p:nvPr>
            <p:ph type="subTitle" idx="1"/>
          </p:nvPr>
        </p:nvSpPr>
        <p:spPr>
          <a:xfrm>
            <a:off x="749511" y="454478"/>
            <a:ext cx="3522838" cy="91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en" sz="2600" b="1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Problem Statement</a:t>
            </a:r>
            <a:endParaRPr sz="2600"/>
          </a:p>
        </p:txBody>
      </p:sp>
      <p:sp>
        <p:nvSpPr>
          <p:cNvPr id="142" name="Google Shape;142;p28"/>
          <p:cNvSpPr txBox="1"/>
          <p:nvPr/>
        </p:nvSpPr>
        <p:spPr>
          <a:xfrm>
            <a:off x="561619" y="1540701"/>
            <a:ext cx="4122143" cy="350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marR="0" lvl="0" indent="-1651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rgbClr val="3233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Current Issue: </a:t>
            </a:r>
            <a:r>
              <a:rPr lang="en-US" sz="1300" b="0" i="0" u="none" strike="noStrike" cap="none" dirty="0">
                <a:solidFill>
                  <a:srgbClr val="3233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Lack of automated systems to efficiently moderate inappropriate content on social platforms.</a:t>
            </a:r>
            <a:endParaRPr lang="en-US" sz="13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1651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lang="en-US" sz="1300" b="0" i="0" u="none" strike="noStrike" cap="none" dirty="0">
              <a:solidFill>
                <a:srgbClr val="32333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1651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rgbClr val="3233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Objective: </a:t>
            </a:r>
            <a:r>
              <a:rPr lang="en-US" sz="1300" b="0" i="0" u="none" strike="noStrike" cap="none" dirty="0">
                <a:solidFill>
                  <a:srgbClr val="3233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Generate meaningful text from images, detect harmful content, and prevent unsafe uploads.</a:t>
            </a:r>
            <a:endParaRPr lang="en-US" sz="13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1651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lang="en-US" sz="1300" b="0" i="0" u="none" strike="noStrike" cap="none" dirty="0">
              <a:solidFill>
                <a:srgbClr val="32333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1651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rgbClr val="3233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Social Impact: </a:t>
            </a:r>
            <a:r>
              <a:rPr lang="en-US" sz="1300" b="0" i="0" u="none" strike="noStrike" cap="none" dirty="0">
                <a:solidFill>
                  <a:srgbClr val="3233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Improved accessibility for disabled individuals through enhanced image descriptions.</a:t>
            </a:r>
            <a:endParaRPr lang="en-US" sz="13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745" y="1524654"/>
            <a:ext cx="4097879" cy="1731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9"/>
          <p:cNvSpPr txBox="1">
            <a:spLocks noGrp="1"/>
          </p:cNvSpPr>
          <p:nvPr>
            <p:ph type="subTitle" idx="1"/>
          </p:nvPr>
        </p:nvSpPr>
        <p:spPr>
          <a:xfrm>
            <a:off x="749510" y="896499"/>
            <a:ext cx="5212274" cy="91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3000"/>
              <a:buNone/>
            </a:pPr>
            <a:r>
              <a:rPr lang="en" sz="2600" dirty="0"/>
              <a:t>Related Work &amp; </a:t>
            </a:r>
            <a:br>
              <a:rPr lang="en" sz="2600" dirty="0"/>
            </a:br>
            <a:r>
              <a:rPr lang="en" sz="2600" dirty="0"/>
              <a:t>Prior Research</a:t>
            </a:r>
            <a:endParaRPr sz="2600" dirty="0"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3000"/>
              <a:buNone/>
            </a:pPr>
            <a:endParaRPr sz="2600" dirty="0"/>
          </a:p>
        </p:txBody>
      </p:sp>
      <p:sp>
        <p:nvSpPr>
          <p:cNvPr id="150" name="Google Shape;150;p29"/>
          <p:cNvSpPr txBox="1">
            <a:spLocks noGrp="1"/>
          </p:cNvSpPr>
          <p:nvPr>
            <p:ph type="body" idx="3"/>
          </p:nvPr>
        </p:nvSpPr>
        <p:spPr>
          <a:xfrm>
            <a:off x="749510" y="1535675"/>
            <a:ext cx="5701394" cy="289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95250" lvl="0" indent="0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300"/>
            </a:pPr>
            <a:r>
              <a:rPr lang="en-US" sz="1200" b="1" dirty="0">
                <a:solidFill>
                  <a:srgbClr val="323332"/>
                </a:solidFill>
              </a:rPr>
              <a:t>Show and Tell (</a:t>
            </a:r>
            <a:r>
              <a:rPr lang="en-US" sz="1200" b="1" dirty="0" err="1">
                <a:solidFill>
                  <a:srgbClr val="323332"/>
                </a:solidFill>
              </a:rPr>
              <a:t>Vinyals</a:t>
            </a:r>
            <a:r>
              <a:rPr lang="en-US" sz="1200" b="1" dirty="0">
                <a:solidFill>
                  <a:srgbClr val="323332"/>
                </a:solidFill>
              </a:rPr>
              <a:t> et al., 2014): </a:t>
            </a:r>
            <a:br>
              <a:rPr lang="en-US" sz="1200" b="1" dirty="0">
                <a:solidFill>
                  <a:srgbClr val="323332"/>
                </a:solidFill>
              </a:rPr>
            </a:br>
            <a:r>
              <a:rPr lang="en-US" sz="1200" dirty="0">
                <a:solidFill>
                  <a:srgbClr val="323332"/>
                </a:solidFill>
              </a:rPr>
              <a:t>Pioneered deep learning for image captioning </a:t>
            </a:r>
            <a:br>
              <a:rPr lang="en-US" sz="1200" dirty="0">
                <a:solidFill>
                  <a:srgbClr val="323332"/>
                </a:solidFill>
              </a:rPr>
            </a:br>
            <a:r>
              <a:rPr lang="en-US" sz="1200" dirty="0">
                <a:solidFill>
                  <a:srgbClr val="323332"/>
                </a:solidFill>
              </a:rPr>
              <a:t>using CNN-RNN architecture.</a:t>
            </a:r>
          </a:p>
          <a:p>
            <a:pPr marL="95250" lvl="0" indent="0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300"/>
            </a:pPr>
            <a:endParaRPr lang="en-US" sz="1200" dirty="0">
              <a:solidFill>
                <a:srgbClr val="323332"/>
              </a:solidFill>
            </a:endParaRPr>
          </a:p>
          <a:p>
            <a:pPr marL="95250" lvl="0" indent="0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300"/>
            </a:pPr>
            <a:r>
              <a:rPr lang="en-US" sz="1200" b="1" dirty="0">
                <a:solidFill>
                  <a:srgbClr val="323332"/>
                </a:solidFill>
              </a:rPr>
              <a:t>CLIP (Radford et al., 2021): </a:t>
            </a:r>
            <a:br>
              <a:rPr lang="en-US" sz="1200" b="1" dirty="0">
                <a:solidFill>
                  <a:srgbClr val="323332"/>
                </a:solidFill>
              </a:rPr>
            </a:br>
            <a:r>
              <a:rPr lang="en-US" sz="1200" dirty="0">
                <a:solidFill>
                  <a:srgbClr val="323332"/>
                </a:solidFill>
              </a:rPr>
              <a:t>Learns strong vision-language alignment, </a:t>
            </a:r>
            <a:br>
              <a:rPr lang="en-US" sz="1200" dirty="0">
                <a:solidFill>
                  <a:srgbClr val="323332"/>
                </a:solidFill>
              </a:rPr>
            </a:br>
            <a:r>
              <a:rPr lang="en-US" sz="1200" dirty="0">
                <a:solidFill>
                  <a:srgbClr val="323332"/>
                </a:solidFill>
              </a:rPr>
              <a:t>but doesn’t support explicit content moderation.</a:t>
            </a:r>
            <a:br>
              <a:rPr lang="en-US" sz="1200" dirty="0">
                <a:solidFill>
                  <a:srgbClr val="323332"/>
                </a:solidFill>
              </a:rPr>
            </a:br>
            <a:endParaRPr lang="en-US" sz="1200" dirty="0">
              <a:solidFill>
                <a:srgbClr val="323332"/>
              </a:solidFill>
            </a:endParaRPr>
          </a:p>
          <a:p>
            <a:pPr marL="95250" lvl="0" indent="0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300"/>
            </a:pPr>
            <a:r>
              <a:rPr lang="en-US" sz="1200" b="1" dirty="0">
                <a:solidFill>
                  <a:srgbClr val="323332"/>
                </a:solidFill>
              </a:rPr>
              <a:t>WCAG Guidelines: </a:t>
            </a:r>
            <a:r>
              <a:rPr lang="en-US" sz="1200" dirty="0">
                <a:solidFill>
                  <a:srgbClr val="323332"/>
                </a:solidFill>
              </a:rPr>
              <a:t>Defines best practices for ALT text accessibility.</a:t>
            </a:r>
          </a:p>
          <a:p>
            <a:pPr marL="95250" lvl="0" indent="0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300"/>
            </a:pPr>
            <a:r>
              <a:rPr lang="en-US" sz="1200" b="1" dirty="0">
                <a:solidFill>
                  <a:srgbClr val="323332"/>
                </a:solidFill>
              </a:rPr>
              <a:t>Current Practices: </a:t>
            </a:r>
            <a:r>
              <a:rPr lang="en-US" sz="1200" dirty="0">
                <a:solidFill>
                  <a:srgbClr val="323332"/>
                </a:solidFill>
              </a:rPr>
              <a:t>Rely on user reports; slow and reactive.</a:t>
            </a:r>
          </a:p>
          <a:p>
            <a:pPr marL="95250" lvl="0" indent="0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300"/>
            </a:pPr>
            <a:endParaRPr lang="en-US" sz="1200" dirty="0">
              <a:solidFill>
                <a:srgbClr val="323332"/>
              </a:solidFill>
            </a:endParaRPr>
          </a:p>
          <a:p>
            <a:pPr marL="95250" lvl="0" indent="0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300"/>
            </a:pPr>
            <a:r>
              <a:rPr lang="en-US" sz="1200" b="1" dirty="0">
                <a:solidFill>
                  <a:srgbClr val="323332"/>
                </a:solidFill>
              </a:rPr>
              <a:t>Our Work: </a:t>
            </a:r>
            <a:r>
              <a:rPr lang="en-US" sz="1200" dirty="0">
                <a:solidFill>
                  <a:srgbClr val="323332"/>
                </a:solidFill>
              </a:rPr>
              <a:t>Builds on image-captioning foundations to integrate content moderation and accessibility in a unified system.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subTitle" idx="1"/>
          </p:nvPr>
        </p:nvSpPr>
        <p:spPr>
          <a:xfrm>
            <a:off x="749510" y="896499"/>
            <a:ext cx="5212274" cy="91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>
              <a:spcBef>
                <a:spcPts val="900"/>
              </a:spcBef>
            </a:pPr>
            <a:r>
              <a:rPr lang="en-US" sz="2600" dirty="0"/>
              <a:t>Methods</a:t>
            </a: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3000"/>
              <a:buNone/>
            </a:pPr>
            <a:endParaRPr lang="en-US" sz="2600" dirty="0"/>
          </a:p>
        </p:txBody>
      </p:sp>
      <p:sp>
        <p:nvSpPr>
          <p:cNvPr id="157" name="Google Shape;157;p30"/>
          <p:cNvSpPr txBox="1">
            <a:spLocks noGrp="1"/>
          </p:cNvSpPr>
          <p:nvPr>
            <p:ph type="body" idx="3"/>
          </p:nvPr>
        </p:nvSpPr>
        <p:spPr>
          <a:xfrm>
            <a:off x="608435" y="1582425"/>
            <a:ext cx="7927130" cy="304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1651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br>
              <a:rPr lang="en-US" sz="1200" b="1" dirty="0">
                <a:solidFill>
                  <a:srgbClr val="323332"/>
                </a:solidFill>
              </a:rPr>
            </a:br>
            <a:r>
              <a:rPr lang="en-US" sz="1200" b="1" dirty="0">
                <a:solidFill>
                  <a:srgbClr val="323332"/>
                </a:solidFill>
              </a:rPr>
              <a:t>Hybrid Captioning Framework</a:t>
            </a:r>
          </a:p>
          <a:p>
            <a:pPr marL="342900" lvl="0" indent="-1651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en-US" sz="1200" b="1" dirty="0">
              <a:solidFill>
                <a:srgbClr val="323332"/>
              </a:solidFill>
            </a:endParaRPr>
          </a:p>
          <a:p>
            <a:pPr marL="342900" lvl="0" indent="-1651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en-US" sz="1200" dirty="0">
              <a:solidFill>
                <a:srgbClr val="323332"/>
              </a:solidFill>
            </a:endParaRPr>
          </a:p>
          <a:p>
            <a:pPr marL="342900" lvl="0" indent="-1651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en-US" sz="1200" dirty="0">
              <a:solidFill>
                <a:srgbClr val="323332"/>
              </a:solidFill>
            </a:endParaRPr>
          </a:p>
          <a:p>
            <a:pPr marL="342900" lvl="0" indent="-1651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en-US" sz="1200" dirty="0">
              <a:solidFill>
                <a:srgbClr val="323332"/>
              </a:solidFill>
            </a:endParaRPr>
          </a:p>
          <a:p>
            <a:pPr marL="342900" lvl="0" indent="-1651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en-US" sz="1200" dirty="0">
              <a:solidFill>
                <a:srgbClr val="323332"/>
              </a:solidFill>
            </a:endParaRPr>
          </a:p>
          <a:p>
            <a:pPr marL="342900" lvl="0" indent="-1651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en-US" sz="1200" dirty="0">
              <a:solidFill>
                <a:srgbClr val="323332"/>
              </a:solidFill>
            </a:endParaRPr>
          </a:p>
          <a:p>
            <a:pPr marL="342900" lvl="0" indent="-1651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en-US" sz="1200" dirty="0">
              <a:solidFill>
                <a:srgbClr val="323332"/>
              </a:solidFill>
            </a:endParaRPr>
          </a:p>
          <a:p>
            <a:pPr marL="342900" lvl="0" indent="-1651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en-US" sz="1200" dirty="0">
              <a:solidFill>
                <a:srgbClr val="323332"/>
              </a:solidFill>
            </a:endParaRPr>
          </a:p>
          <a:p>
            <a:pPr marL="342900" lvl="0" indent="-1651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en-US" sz="1200" dirty="0">
              <a:solidFill>
                <a:srgbClr val="323332"/>
              </a:solidFill>
            </a:endParaRPr>
          </a:p>
          <a:p>
            <a:pPr marL="342900" lvl="0" indent="-1651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en-US" sz="12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FAED0B8-43DF-2D5A-3EBB-929EDC404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661894"/>
              </p:ext>
            </p:extLst>
          </p:nvPr>
        </p:nvGraphicFramePr>
        <p:xfrm>
          <a:off x="749510" y="2266329"/>
          <a:ext cx="7777480" cy="198067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765756">
                  <a:extLst>
                    <a:ext uri="{9D8B030D-6E8A-4147-A177-3AD203B41FA5}">
                      <a16:colId xmlns:a16="http://schemas.microsoft.com/office/drawing/2014/main" val="715471806"/>
                    </a:ext>
                  </a:extLst>
                </a:gridCol>
                <a:gridCol w="4011724">
                  <a:extLst>
                    <a:ext uri="{9D8B030D-6E8A-4147-A177-3AD203B41FA5}">
                      <a16:colId xmlns:a16="http://schemas.microsoft.com/office/drawing/2014/main" val="4138705584"/>
                    </a:ext>
                  </a:extLst>
                </a:gridCol>
              </a:tblGrid>
              <a:tr h="1980672">
                <a:tc>
                  <a:txBody>
                    <a:bodyPr/>
                    <a:lstStyle/>
                    <a:p>
                      <a:pPr marL="342900" lvl="0" indent="-165100" algn="just" rtl="0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None/>
                      </a:pPr>
                      <a:r>
                        <a:rPr lang="en-US" sz="1200" b="1" dirty="0">
                          <a:solidFill>
                            <a:srgbClr val="32333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CNN (</a:t>
                      </a:r>
                      <a:r>
                        <a:rPr lang="en-US" sz="1200" b="1" dirty="0" err="1">
                          <a:solidFill>
                            <a:srgbClr val="32333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Xception</a:t>
                      </a:r>
                      <a:r>
                        <a:rPr lang="en-US" sz="1200" b="1" dirty="0">
                          <a:solidFill>
                            <a:srgbClr val="32333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) </a:t>
                      </a:r>
                      <a:r>
                        <a:rPr lang="en-US" sz="1200" b="0" dirty="0">
                          <a:solidFill>
                            <a:srgbClr val="32333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for feature extraction  </a:t>
                      </a:r>
                    </a:p>
                    <a:p>
                      <a:pPr marL="342900" lvl="0" indent="-165100" algn="just" rtl="0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None/>
                      </a:pPr>
                      <a:r>
                        <a:rPr lang="en-US" sz="1200" b="0" dirty="0">
                          <a:solidFill>
                            <a:srgbClr val="32333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- Lightweight and accurate  </a:t>
                      </a:r>
                    </a:p>
                    <a:p>
                      <a:pPr marL="342900" lvl="0" indent="-165100" algn="just" rtl="0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None/>
                      </a:pPr>
                      <a:r>
                        <a:rPr lang="en-US" sz="1200" b="0" dirty="0">
                          <a:solidFill>
                            <a:srgbClr val="32333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- Pretrained on ImageNet for transfer learning 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165100" algn="just" rtl="0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None/>
                      </a:pPr>
                      <a:r>
                        <a:rPr lang="en-US" sz="1200" b="1" dirty="0">
                          <a:solidFill>
                            <a:srgbClr val="32333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RNN (LSTM) </a:t>
                      </a:r>
                      <a:r>
                        <a:rPr lang="en-US" sz="1200" b="0" dirty="0">
                          <a:solidFill>
                            <a:srgbClr val="32333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for caption generation  </a:t>
                      </a:r>
                    </a:p>
                    <a:p>
                      <a:pPr marL="342900" lvl="0" indent="-165100" algn="just" rtl="0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None/>
                      </a:pPr>
                      <a:r>
                        <a:rPr lang="en-US" sz="1200" b="0" dirty="0">
                          <a:solidFill>
                            <a:srgbClr val="32333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- Maintains word sequence consistency  </a:t>
                      </a:r>
                    </a:p>
                    <a:p>
                      <a:pPr marL="342900" lvl="0" indent="-165100" algn="just" rtl="0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None/>
                      </a:pPr>
                      <a:r>
                        <a:rPr lang="en-US" sz="1200" b="0" dirty="0">
                          <a:solidFill>
                            <a:srgbClr val="32333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- Learns to generate natural-sounding descriptions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351392"/>
                  </a:ext>
                </a:extLst>
              </a:tr>
            </a:tbl>
          </a:graphicData>
        </a:graphic>
      </p:graphicFrame>
      <p:pic>
        <p:nvPicPr>
          <p:cNvPr id="3" name="Google Shape;166;p31">
            <a:extLst>
              <a:ext uri="{FF2B5EF4-FFF2-40B4-BE49-F238E27FC236}">
                <a16:creationId xmlns:a16="http://schemas.microsoft.com/office/drawing/2014/main" id="{9803DD13-9F60-C60E-FCD6-CA35C44EC0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920" y="3193301"/>
            <a:ext cx="3462230" cy="99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67;p31">
            <a:extLst>
              <a:ext uri="{FF2B5EF4-FFF2-40B4-BE49-F238E27FC236}">
                <a16:creationId xmlns:a16="http://schemas.microsoft.com/office/drawing/2014/main" id="{6950B5BC-40FD-2B1B-FFC0-FDDDC6B5B2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15318"/>
          <a:stretch/>
        </p:blipFill>
        <p:spPr>
          <a:xfrm>
            <a:off x="4683762" y="3193302"/>
            <a:ext cx="3851803" cy="99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>
            <a:spLocks noGrp="1"/>
          </p:cNvSpPr>
          <p:nvPr>
            <p:ph type="subTitle" idx="1"/>
          </p:nvPr>
        </p:nvSpPr>
        <p:spPr>
          <a:xfrm>
            <a:off x="670103" y="891772"/>
            <a:ext cx="5212274" cy="91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>
              <a:spcBef>
                <a:spcPts val="900"/>
              </a:spcBef>
            </a:pPr>
            <a:r>
              <a:rPr lang="en-US" sz="2600" dirty="0"/>
              <a:t>Model Pipeline</a:t>
            </a:r>
            <a:endParaRPr sz="2600" dirty="0"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3000"/>
              <a:buNone/>
            </a:pPr>
            <a:endParaRPr sz="2600" dirty="0"/>
          </a:p>
        </p:txBody>
      </p:sp>
      <p:sp>
        <p:nvSpPr>
          <p:cNvPr id="165" name="Google Shape;165;p31"/>
          <p:cNvSpPr txBox="1">
            <a:spLocks noGrp="1"/>
          </p:cNvSpPr>
          <p:nvPr>
            <p:ph type="body" idx="3"/>
          </p:nvPr>
        </p:nvSpPr>
        <p:spPr>
          <a:xfrm>
            <a:off x="528890" y="1590244"/>
            <a:ext cx="4332594" cy="304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1651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200" dirty="0">
                <a:solidFill>
                  <a:srgbClr val="323332"/>
                </a:solidFill>
              </a:rPr>
              <a:t>1. Load Image Dataset  </a:t>
            </a:r>
          </a:p>
          <a:p>
            <a:pPr marL="342900" lvl="0" indent="-1651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200" dirty="0">
                <a:solidFill>
                  <a:srgbClr val="323332"/>
                </a:solidFill>
              </a:rPr>
              <a:t>2. Load and Format Text Dataset  </a:t>
            </a:r>
          </a:p>
          <a:p>
            <a:pPr marL="342900" lvl="0" indent="-1651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200" dirty="0">
                <a:solidFill>
                  <a:srgbClr val="323332"/>
                </a:solidFill>
              </a:rPr>
              <a:t>3. Extract Visual Features using CNN (</a:t>
            </a:r>
            <a:r>
              <a:rPr lang="en-US" sz="1200" dirty="0" err="1">
                <a:solidFill>
                  <a:srgbClr val="323332"/>
                </a:solidFill>
              </a:rPr>
              <a:t>Xception</a:t>
            </a:r>
            <a:r>
              <a:rPr lang="en-US" sz="1200" dirty="0">
                <a:solidFill>
                  <a:srgbClr val="323332"/>
                </a:solidFill>
              </a:rPr>
              <a:t>)  </a:t>
            </a:r>
          </a:p>
          <a:p>
            <a:pPr marL="342900" lvl="0" indent="-1651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200" dirty="0">
                <a:solidFill>
                  <a:srgbClr val="323332"/>
                </a:solidFill>
              </a:rPr>
              <a:t>4. Clean and Preprocess Captions  </a:t>
            </a:r>
          </a:p>
          <a:p>
            <a:pPr marL="342900" lvl="0" indent="-1651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200" dirty="0">
                <a:solidFill>
                  <a:srgbClr val="323332"/>
                </a:solidFill>
              </a:rPr>
              <a:t>5. Train CNN-RNN Model (</a:t>
            </a:r>
            <a:r>
              <a:rPr lang="en-US" sz="1200" dirty="0" err="1">
                <a:solidFill>
                  <a:srgbClr val="323332"/>
                </a:solidFill>
              </a:rPr>
              <a:t>Xception</a:t>
            </a:r>
            <a:r>
              <a:rPr lang="en-US" sz="1200" dirty="0">
                <a:solidFill>
                  <a:srgbClr val="323332"/>
                </a:solidFill>
              </a:rPr>
              <a:t> + LSTM)  </a:t>
            </a:r>
          </a:p>
          <a:p>
            <a:pPr marL="342900" lvl="0" indent="-1651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200" dirty="0">
                <a:solidFill>
                  <a:srgbClr val="323332"/>
                </a:solidFill>
              </a:rPr>
              <a:t>6. Evaluate the Model (BLEU scores, accuracy)  </a:t>
            </a:r>
          </a:p>
          <a:p>
            <a:pPr marL="342900" lvl="0" indent="-1651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200" dirty="0">
                <a:solidFill>
                  <a:srgbClr val="323332"/>
                </a:solidFill>
              </a:rPr>
              <a:t>7. Generate Captions for New Input Images  </a:t>
            </a:r>
          </a:p>
          <a:p>
            <a:pPr marL="342900" lvl="0" indent="-1651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200" dirty="0">
                <a:solidFill>
                  <a:srgbClr val="323332"/>
                </a:solidFill>
              </a:rPr>
              <a:t>8. Filter Captions for Inappropriate Content  </a:t>
            </a:r>
          </a:p>
          <a:p>
            <a:pPr marL="342900" lvl="0" indent="-1651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en-US" sz="1200" dirty="0">
              <a:solidFill>
                <a:srgbClr val="323332"/>
              </a:solidFill>
            </a:endParaRPr>
          </a:p>
          <a:p>
            <a:pPr marL="34925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itchFamily="2" charset="2"/>
              <a:buChar char="Ø"/>
            </a:pPr>
            <a:r>
              <a:rPr lang="en-US" sz="1200" b="1" dirty="0">
                <a:solidFill>
                  <a:srgbClr val="323332"/>
                </a:solidFill>
              </a:rPr>
              <a:t> Output: ALT Text or Moderation Alert</a:t>
            </a:r>
          </a:p>
        </p:txBody>
      </p:sp>
      <p:pic>
        <p:nvPicPr>
          <p:cNvPr id="3" name="Google Shape;175;p32">
            <a:extLst>
              <a:ext uri="{FF2B5EF4-FFF2-40B4-BE49-F238E27FC236}">
                <a16:creationId xmlns:a16="http://schemas.microsoft.com/office/drawing/2014/main" id="{D70BB311-7DF3-E658-4991-997CD36CD0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1484" y="578052"/>
            <a:ext cx="3422177" cy="3987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>
            <a:spLocks noGrp="1"/>
          </p:cNvSpPr>
          <p:nvPr>
            <p:ph type="subTitle" idx="1"/>
          </p:nvPr>
        </p:nvSpPr>
        <p:spPr>
          <a:xfrm>
            <a:off x="749510" y="454478"/>
            <a:ext cx="4391449" cy="91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2500"/>
          </a:bodyPr>
          <a:lstStyle/>
          <a:p>
            <a:br>
              <a:rPr lang="en-US" sz="2600" b="1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600" b="1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Caption Moderation Pipeline</a:t>
            </a:r>
            <a:endParaRPr lang="en-US" dirty="0"/>
          </a:p>
        </p:txBody>
      </p:sp>
      <p:sp>
        <p:nvSpPr>
          <p:cNvPr id="174" name="Google Shape;174;p32"/>
          <p:cNvSpPr txBox="1"/>
          <p:nvPr/>
        </p:nvSpPr>
        <p:spPr>
          <a:xfrm>
            <a:off x="636916" y="1593419"/>
            <a:ext cx="7661264" cy="327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85750" marR="0" lvl="0" indent="-2857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After generating the caption, we run it through a filter function.</a:t>
            </a:r>
          </a:p>
          <a:p>
            <a:pPr marL="285750" marR="0" lvl="0" indent="-2857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400" b="0" i="0" u="none" strike="noStrike" cap="none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  <a:p>
            <a:pPr marL="285750" marR="0" lvl="0" indent="-2857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The function checks for harmful keywords (e.g., knife, gun, nude).</a:t>
            </a:r>
          </a:p>
          <a:p>
            <a:pPr marL="285750" marR="0" lvl="0" indent="-2857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400" b="0" i="0" u="none" strike="noStrike" cap="none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  <a:p>
            <a:pPr marL="285750" marR="0" lvl="0" indent="-2857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Flagged captions show a red warning.</a:t>
            </a:r>
          </a:p>
          <a:p>
            <a:pPr marL="285750" marR="0" lvl="0" indent="-2857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400" b="0" i="0" u="none" strike="noStrike" cap="none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  <a:p>
            <a:pPr marL="285750" marR="0" lvl="0" indent="-2857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Clean captions show in green and can be used as ALT text.</a:t>
            </a:r>
          </a:p>
          <a:p>
            <a:pPr marL="285750" marR="0" lvl="0" indent="-2857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sz="1400" b="0" i="0" u="none" strike="noStrike" cap="none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B1AE096-0BE2-9129-A527-CBC90E55F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60115"/>
            <a:ext cx="6385560" cy="14239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subTitle" idx="1"/>
          </p:nvPr>
        </p:nvSpPr>
        <p:spPr>
          <a:xfrm>
            <a:off x="749510" y="454478"/>
            <a:ext cx="5430483" cy="91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en" sz="2600" b="1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Implementation &amp; User Interface</a:t>
            </a:r>
            <a:endParaRPr dirty="0"/>
          </a:p>
        </p:txBody>
      </p:sp>
      <p:sp>
        <p:nvSpPr>
          <p:cNvPr id="182" name="Google Shape;182;p33"/>
          <p:cNvSpPr txBox="1"/>
          <p:nvPr/>
        </p:nvSpPr>
        <p:spPr>
          <a:xfrm>
            <a:off x="657387" y="1514675"/>
            <a:ext cx="7293150" cy="25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81000" marR="0" lvl="0" indent="-1651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•"/>
            </a:pPr>
            <a:r>
              <a:rPr lang="en-US" sz="1200" b="0" i="0" u="none" strike="noStrike" cap="none" dirty="0">
                <a:solidFill>
                  <a:srgbClr val="3233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Built using Python with </a:t>
            </a:r>
            <a:r>
              <a:rPr lang="en-US" sz="1200" b="0" i="0" u="none" strike="noStrike" cap="none" dirty="0" err="1">
                <a:solidFill>
                  <a:srgbClr val="3233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Tkinter</a:t>
            </a:r>
            <a:r>
              <a:rPr lang="en-US" sz="1200" b="0" i="0" u="none" strike="noStrike" cap="none" dirty="0">
                <a:solidFill>
                  <a:srgbClr val="3233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GUI.</a:t>
            </a:r>
          </a:p>
          <a:p>
            <a:pPr marL="381000" marR="0" lvl="0" indent="-1651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•"/>
            </a:pPr>
            <a:r>
              <a:rPr lang="en-US" sz="1200" b="0" i="0" u="none" strike="noStrike" cap="none" dirty="0">
                <a:solidFill>
                  <a:srgbClr val="3233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Content Moderation: Captions are checked for harmful content using keyword filtering.</a:t>
            </a:r>
          </a:p>
          <a:p>
            <a:pPr marL="381000" marR="0" lvl="0" indent="-1651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•"/>
            </a:pPr>
            <a:r>
              <a:rPr lang="en-US" sz="1200" b="0" i="0" u="none" strike="noStrike" cap="none" dirty="0">
                <a:solidFill>
                  <a:srgbClr val="3233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ALT Text Output: Clean captions are shown in green for direct use as ALT text.</a:t>
            </a:r>
          </a:p>
          <a:p>
            <a:pPr marL="381000" indent="-165100">
              <a:lnSpc>
                <a:spcPct val="200000"/>
              </a:lnSpc>
              <a:spcBef>
                <a:spcPts val="800"/>
              </a:spcBef>
              <a:buClr>
                <a:schemeClr val="lt2"/>
              </a:buClr>
              <a:buSzPts val="1200"/>
              <a:buFont typeface="Helvetica Neue"/>
              <a:buChar char="•"/>
            </a:pPr>
            <a:r>
              <a:rPr lang="en-US" sz="1200" b="0" i="0" u="none" strike="noStrike" cap="none" dirty="0">
                <a:solidFill>
                  <a:srgbClr val="3233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Support: Captions can be translated into Telugu or Tamil with a single click.</a:t>
            </a:r>
          </a:p>
          <a:p>
            <a:pPr marL="381000" marR="0" lvl="0" indent="-1651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Helvetica Neue"/>
              <a:buChar char="•"/>
            </a:pPr>
            <a:r>
              <a:rPr lang="en-US" sz="1200" b="1" i="0" u="none" strike="noStrike" cap="none" dirty="0">
                <a:solidFill>
                  <a:srgbClr val="3233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Extra Feature: </a:t>
            </a:r>
            <a:r>
              <a:rPr lang="en-US" sz="1200" b="0" i="0" u="none" strike="noStrike" cap="none" dirty="0">
                <a:solidFill>
                  <a:srgbClr val="3233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“Find Similar” button lets users search visually similar images via Google.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s uic december 2020">
  <a:themeElements>
    <a:clrScheme name="Custom 9">
      <a:dk1>
        <a:srgbClr val="001E61"/>
      </a:dk1>
      <a:lt1>
        <a:srgbClr val="FFFFFF"/>
      </a:lt1>
      <a:dk2>
        <a:srgbClr val="00B5E2"/>
      </a:dk2>
      <a:lt2>
        <a:srgbClr val="656665"/>
      </a:lt2>
      <a:accent1>
        <a:srgbClr val="FFC72C"/>
      </a:accent1>
      <a:accent2>
        <a:srgbClr val="00AEC7"/>
      </a:accent2>
      <a:accent3>
        <a:srgbClr val="D50032"/>
      </a:accent3>
      <a:accent4>
        <a:srgbClr val="10069F"/>
      </a:accent4>
      <a:accent5>
        <a:srgbClr val="2CD5C3"/>
      </a:accent5>
      <a:accent6>
        <a:srgbClr val="80276C"/>
      </a:accent6>
      <a:hlink>
        <a:srgbClr val="001D5F"/>
      </a:hlink>
      <a:folHlink>
        <a:srgbClr val="00B4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2243</Words>
  <Application>Microsoft Macintosh PowerPoint</Application>
  <PresentationFormat>On-screen Show (16:9)</PresentationFormat>
  <Paragraphs>184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Helvetica Neue</vt:lpstr>
      <vt:lpstr>Arial</vt:lpstr>
      <vt:lpstr>-webkit-standard</vt:lpstr>
      <vt:lpstr>Calibri</vt:lpstr>
      <vt:lpstr>Comfortaa</vt:lpstr>
      <vt:lpstr>Wingdings</vt:lpstr>
      <vt:lpstr>Simple Light</vt:lpstr>
      <vt:lpstr>cs uic december 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Chennareddy, Venkata Rohith Kumar</cp:lastModifiedBy>
  <cp:revision>12</cp:revision>
  <dcterms:modified xsi:type="dcterms:W3CDTF">2025-04-21T04:51:25Z</dcterms:modified>
</cp:coreProperties>
</file>